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502920"/>
            <a:ext cx="1645920" cy="274320"/>
          </a:xfrm>
          <a:prstGeom prst="rect">
            <a:avLst/>
          </a:prstGeom>
          <a:solidFill>
            <a:srgbClr val="00D4AA">
              <a:alpha val="1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50292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00D4A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PATENT PENDING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48640" y="1188720"/>
            <a:ext cx="8046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4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FUSED SEMANTIC</a:t>
            </a:r>
            <a:endParaRPr lang="en-US" sz="42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4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EXECUTION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548640" y="2377440"/>
            <a:ext cx="5943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new architecture that makes blockchain queries</a:t>
            </a:r>
            <a:endParaRPr lang="en-US" sz="16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100x faster while cutting infrastructure costs by 90%.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48640" y="3520440"/>
            <a:ext cx="2560320" cy="731520"/>
          </a:xfrm>
          <a:prstGeom prst="rect">
            <a:avLst/>
          </a:prstGeom>
          <a:solidFill>
            <a:srgbClr val="111B2E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3547872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59E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100-1000x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548640" y="393192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Faster Queries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383280" y="3520440"/>
            <a:ext cx="2560320" cy="731520"/>
          </a:xfrm>
          <a:prstGeom prst="rect">
            <a:avLst/>
          </a:prstGeom>
          <a:solidFill>
            <a:srgbClr val="111B2E"/>
          </a:solidFill>
          <a:ln/>
        </p:spPr>
      </p:sp>
      <p:sp>
        <p:nvSpPr>
          <p:cNvPr id="11" name="Text 9"/>
          <p:cNvSpPr/>
          <p:nvPr/>
        </p:nvSpPr>
        <p:spPr>
          <a:xfrm>
            <a:off x="3383280" y="3547872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59E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10-25x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3383280" y="393192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 Storage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217920" y="3520440"/>
            <a:ext cx="2560320" cy="731520"/>
          </a:xfrm>
          <a:prstGeom prst="rect">
            <a:avLst/>
          </a:prstGeom>
          <a:solidFill>
            <a:srgbClr val="111B2E"/>
          </a:solidFill>
          <a:ln/>
        </p:spPr>
      </p:sp>
      <p:sp>
        <p:nvSpPr>
          <p:cNvPr id="14" name="Text 12"/>
          <p:cNvSpPr/>
          <p:nvPr/>
        </p:nvSpPr>
        <p:spPr>
          <a:xfrm>
            <a:off x="6217920" y="3547872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59E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Patent Filed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6217920" y="393192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Protected IP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48640" y="457200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DELTA ZERO LABS LLC  ·  Veteran-Owned Small Business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48640"/>
            <a:ext cx="804672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3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Whoever owns
this technology
</a:t>
            </a:r>
            <a:pPr indent="0" marL="0">
              <a:lnSpc>
                <a:spcPct val="115000"/>
              </a:lnSpc>
              <a:buNone/>
            </a:pPr>
            <a:r>
              <a:rPr lang="en-US" sz="3600" dirty="0">
                <a:solidFill>
                  <a:srgbClr val="00D4A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owns the future of</a:t>
            </a:r>
            <a:endParaRPr lang="en-US" sz="3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3600" dirty="0">
                <a:solidFill>
                  <a:srgbClr val="00D4A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blockchain infrastructure.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914400" y="2880360"/>
            <a:ext cx="347472" cy="347472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288036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B112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463040" y="2880360"/>
            <a:ext cx="6858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100-1000x faster queries with 90% less infrastructure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914400" y="3383280"/>
            <a:ext cx="347472" cy="347472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338328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B112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463040" y="3383280"/>
            <a:ext cx="6858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Patent-protected architecture with proven benchmarks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914400" y="3886200"/>
            <a:ext cx="347472" cy="347472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11" name="Text 9"/>
          <p:cNvSpPr/>
          <p:nvPr/>
        </p:nvSpPr>
        <p:spPr>
          <a:xfrm>
            <a:off x="914400" y="388620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B112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463040" y="3886200"/>
            <a:ext cx="6858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3.2 TB of production data across three chains, ready now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548640" y="4297680"/>
            <a:ext cx="8046720" cy="594360"/>
          </a:xfrm>
          <a:prstGeom prst="rect">
            <a:avLst/>
          </a:prstGeom>
          <a:solidFill>
            <a:srgbClr val="111B2E"/>
          </a:solidFill>
          <a:ln/>
        </p:spPr>
      </p:sp>
      <p:sp>
        <p:nvSpPr>
          <p:cNvPr id="14" name="Text 12"/>
          <p:cNvSpPr/>
          <p:nvPr/>
        </p:nvSpPr>
        <p:spPr>
          <a:xfrm>
            <a:off x="548640" y="431596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D4A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DELTA ZERO LABS LLC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48640" y="4590288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Veteran-Owned  ·  Patent Pending  ·  Ready to Partner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0D4A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PROBLEM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59436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Today's Blockchain Infrastructure Is Wasteful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371600"/>
            <a:ext cx="4206240" cy="3108960"/>
          </a:xfrm>
          <a:prstGeom prst="rect">
            <a:avLst/>
          </a:prstGeom>
          <a:solidFill>
            <a:srgbClr val="111B2E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371600"/>
            <a:ext cx="54864" cy="3108960"/>
          </a:xfrm>
          <a:prstGeom prst="rect">
            <a:avLst/>
          </a:prstGeom>
          <a:solidFill>
            <a:srgbClr val="EF4444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1572768"/>
            <a:ext cx="256032" cy="25603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234440" y="1554480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Massive storage requirements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1234440" y="1847088"/>
            <a:ext cx="3200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single chain's archive node needs 8-15 TB. Multi-chain operators spend $500-2,000/month just on storage.</a:t>
            </a:r>
            <a:endParaRPr lang="en-US" sz="950" dirty="0"/>
          </a:p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" y="2532888"/>
            <a:ext cx="256032" cy="256032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234440" y="2514600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Unacceptable query latency</a:t>
            </a:r>
            <a:endParaRPr lang="en-US" sz="1200" dirty="0"/>
          </a:p>
        </p:txBody>
      </p:sp>
      <p:sp>
        <p:nvSpPr>
          <p:cNvPr id="12" name="Text 8"/>
          <p:cNvSpPr/>
          <p:nvPr/>
        </p:nvSpPr>
        <p:spPr>
          <a:xfrm>
            <a:off x="1234440" y="2807208"/>
            <a:ext cx="3200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Historical queries take 2-30 seconds on traditional nodes. Customers waiting for data means customers leaving.</a:t>
            </a:r>
            <a:endParaRPr lang="en-US" sz="950" dirty="0"/>
          </a:p>
        </p:txBody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3493008"/>
            <a:ext cx="256032" cy="256032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234440" y="3474720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Margins under pressure</a:t>
            </a:r>
            <a:endParaRPr lang="en-US" sz="1200" dirty="0"/>
          </a:p>
        </p:txBody>
      </p:sp>
      <p:sp>
        <p:nvSpPr>
          <p:cNvPr id="15" name="Text 10"/>
          <p:cNvSpPr/>
          <p:nvPr/>
        </p:nvSpPr>
        <p:spPr>
          <a:xfrm>
            <a:off x="1234440" y="3767328"/>
            <a:ext cx="3200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Alchemy, Infura, QuickNode all use the same underlying architecture. Competing on price means racing to zero.</a:t>
            </a:r>
            <a:endParaRPr lang="en-US" sz="950" dirty="0"/>
          </a:p>
        </p:txBody>
      </p:sp>
      <p:sp>
        <p:nvSpPr>
          <p:cNvPr id="16" name="Shape 11"/>
          <p:cNvSpPr/>
          <p:nvPr/>
        </p:nvSpPr>
        <p:spPr>
          <a:xfrm>
            <a:off x="5074920" y="1371600"/>
            <a:ext cx="3520440" cy="3108960"/>
          </a:xfrm>
          <a:prstGeom prst="rect">
            <a:avLst/>
          </a:prstGeom>
          <a:solidFill>
            <a:srgbClr val="111B2E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7" name="Shape 12"/>
          <p:cNvSpPr/>
          <p:nvPr/>
        </p:nvSpPr>
        <p:spPr>
          <a:xfrm>
            <a:off x="5074920" y="1371600"/>
            <a:ext cx="3520440" cy="36576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8" name="Text 13"/>
          <p:cNvSpPr/>
          <p:nvPr/>
        </p:nvSpPr>
        <p:spPr>
          <a:xfrm>
            <a:off x="5303520" y="155448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ROOT CAUSE</a:t>
            </a:r>
            <a:endParaRPr lang="en-US" sz="1000" dirty="0"/>
          </a:p>
        </p:txBody>
      </p:sp>
      <p:sp>
        <p:nvSpPr>
          <p:cNvPr id="19" name="Text 14"/>
          <p:cNvSpPr/>
          <p:nvPr/>
        </p:nvSpPr>
        <p:spPr>
          <a:xfrm>
            <a:off x="5303520" y="1965960"/>
            <a:ext cx="3017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node in production today stores data in row-oriented databases designed a decade ago.</a:t>
            </a:r>
            <a:endParaRPr lang="en-US" sz="1200" dirty="0"/>
          </a:p>
        </p:txBody>
      </p:sp>
      <p:sp>
        <p:nvSpPr>
          <p:cNvPr id="20" name="Text 15"/>
          <p:cNvSpPr/>
          <p:nvPr/>
        </p:nvSpPr>
        <p:spPr>
          <a:xfrm>
            <a:off x="5303520" y="2697480"/>
            <a:ext cx="3017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a client asks for historical data, the node scans enormous tables sequentially. Each query pays the full cost — whether you have 1 client or 10,000.</a:t>
            </a:r>
            <a:endParaRPr lang="en-US" sz="1050" dirty="0"/>
          </a:p>
        </p:txBody>
      </p:sp>
      <p:sp>
        <p:nvSpPr>
          <p:cNvPr id="21" name="Text 16"/>
          <p:cNvSpPr/>
          <p:nvPr/>
        </p:nvSpPr>
        <p:spPr>
          <a:xfrm>
            <a:off x="5303520" y="3703320"/>
            <a:ext cx="3017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Nobody has questioned whether the storage architecture itself is the problem.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0D4A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BREAKTHROUGH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59436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 If Adding More Queries Cost Nothing?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325880"/>
            <a:ext cx="8046720" cy="1188720"/>
          </a:xfrm>
          <a:prstGeom prst="rect">
            <a:avLst/>
          </a:prstGeom>
          <a:solidFill>
            <a:srgbClr val="111B2E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325880"/>
            <a:ext cx="54864" cy="1188720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7" name="Text 5"/>
          <p:cNvSpPr/>
          <p:nvPr/>
        </p:nvSpPr>
        <p:spPr>
          <a:xfrm>
            <a:off x="868680" y="1417320"/>
            <a:ext cx="7498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Fused Semantic Execution inverts the architecture.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68680" y="178308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Instead of running each query separately against the database, FSE compiles all active queries into a single fused program. Data passes through ONCE, and every query gets its answer simultaneously. Adding the 1,000th query costs effectively zero — because it shares the same data traversal as the first.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2788920"/>
            <a:ext cx="3794760" cy="1920240"/>
          </a:xfrm>
          <a:prstGeom prst="rect">
            <a:avLst/>
          </a:prstGeom>
          <a:solidFill>
            <a:srgbClr val="111B2E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548640" y="2788920"/>
            <a:ext cx="3794760" cy="36576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1" name="Text 9"/>
          <p:cNvSpPr/>
          <p:nvPr/>
        </p:nvSpPr>
        <p:spPr>
          <a:xfrm>
            <a:off x="777240" y="28803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F44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TODAY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777240" y="3200400"/>
            <a:ext cx="3291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queries = 10 full database scans</a:t>
            </a:r>
            <a:endParaRPr lang="en-US" sz="11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 queries = 100 full database scans</a:t>
            </a:r>
            <a:endParaRPr lang="en-US" sz="11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1,000 queries = 1,000 full database scans</a:t>
            </a:r>
            <a:endParaRPr lang="en-US" sz="1100" dirty="0"/>
          </a:p>
          <a:p>
            <a:pPr indent="0" marL="0">
              <a:spcAft>
                <a:spcPts val="400"/>
              </a:spcAft>
              <a:buNone/>
            </a:pPr>
            <a:endParaRPr lang="en-US" sz="11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2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grows linearly with load.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800600" y="2788920"/>
            <a:ext cx="3794760" cy="1920240"/>
          </a:xfrm>
          <a:prstGeom prst="rect">
            <a:avLst/>
          </a:prstGeom>
          <a:solidFill>
            <a:srgbClr val="111B2E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800600" y="2788920"/>
            <a:ext cx="3794760" cy="36576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15" name="Text 13"/>
          <p:cNvSpPr/>
          <p:nvPr/>
        </p:nvSpPr>
        <p:spPr>
          <a:xfrm>
            <a:off x="5029200" y="28803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D4A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WITH FSE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029200" y="3200400"/>
            <a:ext cx="3291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queries = 1 fused pass</a:t>
            </a:r>
            <a:endParaRPr lang="en-US" sz="11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 queries = 1 fused pass</a:t>
            </a:r>
            <a:endParaRPr lang="en-US" sz="11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1,000 queries = 1 fused pass</a:t>
            </a:r>
            <a:endParaRPr lang="en-US" sz="1100" dirty="0"/>
          </a:p>
          <a:p>
            <a:pPr indent="0" marL="0">
              <a:spcAft>
                <a:spcPts val="400"/>
              </a:spcAft>
              <a:buNone/>
            </a:pPr>
            <a:endParaRPr lang="en-US" sz="11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2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is flat regardless of load.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0D4A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HOW IT WORKS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59436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Three Innovations in One Engine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325880"/>
            <a:ext cx="8046720" cy="1005840"/>
          </a:xfrm>
          <a:prstGeom prst="rect">
            <a:avLst/>
          </a:prstGeom>
          <a:solidFill>
            <a:srgbClr val="111B2E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325880"/>
            <a:ext cx="54864" cy="1005840"/>
          </a:xfrm>
          <a:prstGeom prst="rect">
            <a:avLst/>
          </a:prstGeom>
          <a:solidFill>
            <a:srgbClr val="00D4AA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1463040"/>
            <a:ext cx="365760" cy="3657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417320" y="139903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Columnar Storage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1417320" y="1691640"/>
            <a:ext cx="6858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Instead of storing blockchain data row-by-row like a traditional database, we store it column-by-column — the same approach that powers every modern data warehouse. This alone delivers 10-25x compression and dramatically faster analytical queries.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548640" y="2514600"/>
            <a:ext cx="8046720" cy="1005840"/>
          </a:xfrm>
          <a:prstGeom prst="rect">
            <a:avLst/>
          </a:prstGeom>
          <a:solidFill>
            <a:srgbClr val="111B2E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548640" y="2514600"/>
            <a:ext cx="54864" cy="1005840"/>
          </a:xfrm>
          <a:prstGeom prst="rect">
            <a:avLst/>
          </a:prstGeom>
          <a:solidFill>
            <a:srgbClr val="F59E0B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" y="2651760"/>
            <a:ext cx="365760" cy="36576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417320" y="258775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Fused Query Execution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1417320" y="2880360"/>
            <a:ext cx="6858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patented engine compiles every active query into a single program. Data passes through once and every query gets answered simultaneously. The 1,000th concurrent query adds near-zero marginal cost.</a:t>
            </a:r>
            <a:endParaRPr lang="en-US" sz="1050" dirty="0"/>
          </a:p>
        </p:txBody>
      </p:sp>
      <p:sp>
        <p:nvSpPr>
          <p:cNvPr id="15" name="Shape 11"/>
          <p:cNvSpPr/>
          <p:nvPr/>
        </p:nvSpPr>
        <p:spPr>
          <a:xfrm>
            <a:off x="548640" y="3703320"/>
            <a:ext cx="8046720" cy="1005840"/>
          </a:xfrm>
          <a:prstGeom prst="rect">
            <a:avLst/>
          </a:prstGeom>
          <a:solidFill>
            <a:srgbClr val="111B2E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548640" y="3703320"/>
            <a:ext cx="54864" cy="1005840"/>
          </a:xfrm>
          <a:prstGeom prst="rect">
            <a:avLst/>
          </a:prstGeom>
          <a:solidFill>
            <a:srgbClr val="3B82F6"/>
          </a:solidFill>
          <a:ln/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3840480"/>
            <a:ext cx="365760" cy="36576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417320" y="377647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Trie-Native State Access</a:t>
            </a:r>
            <a:endParaRPr lang="en-US" sz="1400" dirty="0"/>
          </a:p>
        </p:txBody>
      </p:sp>
      <p:sp>
        <p:nvSpPr>
          <p:cNvPr id="19" name="Text 14"/>
          <p:cNvSpPr/>
          <p:nvPr/>
        </p:nvSpPr>
        <p:spPr>
          <a:xfrm>
            <a:off x="1417320" y="4069080"/>
            <a:ext cx="6858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Ethereum stores account state in tree structures called tries. Our engine uses the same tree structure internally — meaning state lookups are native operations, not expensive database searches. Detection and verification happen in one step.</a:t>
            </a:r>
            <a:endParaRPr lang="en-US" sz="1050" dirty="0"/>
          </a:p>
        </p:txBody>
      </p:sp>
      <p:sp>
        <p:nvSpPr>
          <p:cNvPr id="20" name="Shape 15"/>
          <p:cNvSpPr/>
          <p:nvPr/>
        </p:nvSpPr>
        <p:spPr>
          <a:xfrm>
            <a:off x="548640" y="4572000"/>
            <a:ext cx="8046720" cy="320040"/>
          </a:xfrm>
          <a:prstGeom prst="rect">
            <a:avLst/>
          </a:prstGeom>
          <a:solidFill>
            <a:srgbClr val="111B2E"/>
          </a:solidFill>
          <a:ln/>
        </p:spPr>
      </p:sp>
      <p:sp>
        <p:nvSpPr>
          <p:cNvPr id="21" name="Text 16"/>
          <p:cNvSpPr/>
          <p:nvPr/>
        </p:nvSpPr>
        <p:spPr>
          <a:xfrm>
            <a:off x="548640" y="457200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Provisional patent filed covering all three innovations. Intellectual property is protected.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0D4A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APPLICATION 1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59436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Replace Your Archive Nodes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548640" y="11887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Drop infrastructure costs by 90% while making queries 100x faster.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48640" y="1737360"/>
            <a:ext cx="3794760" cy="2377440"/>
          </a:xfrm>
          <a:prstGeom prst="rect">
            <a:avLst/>
          </a:prstGeom>
          <a:solidFill>
            <a:srgbClr val="111B2E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48640" y="1737360"/>
            <a:ext cx="3794760" cy="36576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18745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F44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CURRENT ARCHIVE NODE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777240" y="2286000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Storage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2331720" y="2286000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8 - 15 TB per chain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777240" y="2615184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cost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2331720" y="2615184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$200 - 500 per node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777240" y="2944368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Query speed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2331720" y="2944368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2 - 30 seconds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777240" y="3273552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Concurrent cost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2331720" y="3273552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Linear (N × full cost)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777240" y="3602736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Multi-chain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2331720" y="3602736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Multiply everything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800600" y="1737360"/>
            <a:ext cx="3794760" cy="2377440"/>
          </a:xfrm>
          <a:prstGeom prst="rect">
            <a:avLst/>
          </a:prstGeom>
          <a:solidFill>
            <a:srgbClr val="111B2E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800600" y="1737360"/>
            <a:ext cx="3794760" cy="36576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21" name="Text 19"/>
          <p:cNvSpPr/>
          <p:nvPr/>
        </p:nvSpPr>
        <p:spPr>
          <a:xfrm>
            <a:off x="5029200" y="18745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D4A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FSE PARQUET NODE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5029200" y="2286000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Storage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583680" y="2286000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600 GB - 1.5 TB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029200" y="2615184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cost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6583680" y="2615184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$30 - 80 per node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029200" y="2944368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Query speed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583680" y="2944368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Sub-millisecond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5029200" y="3273552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Concurrent cost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583680" y="3273552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Flat (1 or 10,000)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5029200" y="3602736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Multi-chain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583680" y="3602736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chains cheaply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548640" y="4343400"/>
            <a:ext cx="8046720" cy="502920"/>
          </a:xfrm>
          <a:prstGeom prst="rect">
            <a:avLst/>
          </a:prstGeom>
          <a:solidFill>
            <a:srgbClr val="111B2E"/>
          </a:solidFill>
          <a:ln/>
        </p:spPr>
      </p:sp>
      <p:sp>
        <p:nvSpPr>
          <p:cNvPr id="33" name="Shape 31"/>
          <p:cNvSpPr/>
          <p:nvPr/>
        </p:nvSpPr>
        <p:spPr>
          <a:xfrm>
            <a:off x="548640" y="4343400"/>
            <a:ext cx="54864" cy="5029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4" name="Text 32"/>
          <p:cNvSpPr/>
          <p:nvPr/>
        </p:nvSpPr>
        <p:spPr>
          <a:xfrm>
            <a:off x="868680" y="4343400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RPC compatibility: eth_getLogs, eth_getBalance, eth_getStorageAt, eth_getBlock, eth_getTransactionReceipt, and eth_call via embedded EVM.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APPLICATION 2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59436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Real-Time On-Chain Analytics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548640" y="11887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 everything. Pay for it once.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48640" y="1691640"/>
            <a:ext cx="8046720" cy="1005840"/>
          </a:xfrm>
          <a:prstGeom prst="rect">
            <a:avLst/>
          </a:prstGeom>
          <a:solidFill>
            <a:srgbClr val="111B2E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48640" y="1691640"/>
            <a:ext cx="54864" cy="100584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8" name="Text 6"/>
          <p:cNvSpPr/>
          <p:nvPr/>
        </p:nvSpPr>
        <p:spPr>
          <a:xfrm>
            <a:off x="868680" y="178308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Traditional analytics evaluate each rule against each event separately. 500 monitoring rules on 10,000 events per block = 5 million evaluations.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68680" y="219456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FSE evaluates ALL 500 rules in a single pass through those 10,000 events. Same result, same accuracy — but processing cost doesn't grow with the number of rules.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48640" y="2926080"/>
            <a:ext cx="3977640" cy="868680"/>
          </a:xfrm>
          <a:prstGeom prst="rect">
            <a:avLst/>
          </a:prstGeom>
          <a:solidFill>
            <a:srgbClr val="111B2E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548640" y="2926080"/>
            <a:ext cx="54864" cy="868680"/>
          </a:xfrm>
          <a:prstGeom prst="rect">
            <a:avLst/>
          </a:prstGeom>
          <a:solidFill>
            <a:srgbClr val="3B82F6"/>
          </a:solidFill>
          <a:ln/>
        </p:spPr>
      </p:sp>
      <p:pic>
        <p:nvPicPr>
          <p:cNvPr id="1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808" y="3063240"/>
            <a:ext cx="256032" cy="256032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1143000" y="2999232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&amp; Screening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1143000" y="3291840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OFAC/sanctions checks across every transaction at wire speed. New watchlist entries add zero overhead.</a:t>
            </a:r>
            <a:endParaRPr lang="en-US" sz="950" dirty="0"/>
          </a:p>
        </p:txBody>
      </p:sp>
      <p:sp>
        <p:nvSpPr>
          <p:cNvPr id="15" name="Shape 12"/>
          <p:cNvSpPr/>
          <p:nvPr/>
        </p:nvSpPr>
        <p:spPr>
          <a:xfrm>
            <a:off x="4800600" y="2926080"/>
            <a:ext cx="3977640" cy="868680"/>
          </a:xfrm>
          <a:prstGeom prst="rect">
            <a:avLst/>
          </a:prstGeom>
          <a:solidFill>
            <a:srgbClr val="111B2E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4800600" y="2926080"/>
            <a:ext cx="54864" cy="868680"/>
          </a:xfrm>
          <a:prstGeom prst="rect">
            <a:avLst/>
          </a:prstGeom>
          <a:solidFill>
            <a:srgbClr val="00D4AA"/>
          </a:solidFill>
          <a:ln/>
        </p:spPr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1768" y="3063240"/>
            <a:ext cx="256032" cy="256032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5394960" y="2999232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 Risk Monitoring</a:t>
            </a:r>
            <a:endParaRPr lang="en-US" sz="1100" dirty="0"/>
          </a:p>
        </p:txBody>
      </p:sp>
      <p:sp>
        <p:nvSpPr>
          <p:cNvPr id="19" name="Text 15"/>
          <p:cNvSpPr/>
          <p:nvPr/>
        </p:nvSpPr>
        <p:spPr>
          <a:xfrm>
            <a:off x="5394960" y="3291840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Liquidation risks, oracle deviations, pool imbalances — all protocols monitored simultaneously.</a:t>
            </a:r>
            <a:endParaRPr lang="en-US" sz="950" dirty="0"/>
          </a:p>
        </p:txBody>
      </p:sp>
      <p:sp>
        <p:nvSpPr>
          <p:cNvPr id="20" name="Shape 16"/>
          <p:cNvSpPr/>
          <p:nvPr/>
        </p:nvSpPr>
        <p:spPr>
          <a:xfrm>
            <a:off x="548640" y="3977640"/>
            <a:ext cx="3977640" cy="868680"/>
          </a:xfrm>
          <a:prstGeom prst="rect">
            <a:avLst/>
          </a:prstGeom>
          <a:solidFill>
            <a:srgbClr val="111B2E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21" name="Shape 17"/>
          <p:cNvSpPr/>
          <p:nvPr/>
        </p:nvSpPr>
        <p:spPr>
          <a:xfrm>
            <a:off x="548640" y="3977640"/>
            <a:ext cx="54864" cy="868680"/>
          </a:xfrm>
          <a:prstGeom prst="rect">
            <a:avLst/>
          </a:prstGeom>
          <a:solidFill>
            <a:srgbClr val="EF4444"/>
          </a:solidFill>
          <a:ln/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" y="4114800"/>
            <a:ext cx="256032" cy="256032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43000" y="4050792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&amp; Audit</a:t>
            </a:r>
            <a:endParaRPr lang="en-US" sz="1100" dirty="0"/>
          </a:p>
        </p:txBody>
      </p:sp>
      <p:sp>
        <p:nvSpPr>
          <p:cNvPr id="24" name="Text 19"/>
          <p:cNvSpPr/>
          <p:nvPr/>
        </p:nvSpPr>
        <p:spPr>
          <a:xfrm>
            <a:off x="1143000" y="4343400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interaction classified against known attack signatures. Real-time threat detection at scale.</a:t>
            </a:r>
            <a:endParaRPr lang="en-US" sz="950" dirty="0"/>
          </a:p>
        </p:txBody>
      </p:sp>
      <p:sp>
        <p:nvSpPr>
          <p:cNvPr id="25" name="Shape 20"/>
          <p:cNvSpPr/>
          <p:nvPr/>
        </p:nvSpPr>
        <p:spPr>
          <a:xfrm>
            <a:off x="4800600" y="3977640"/>
            <a:ext cx="3977640" cy="868680"/>
          </a:xfrm>
          <a:prstGeom prst="rect">
            <a:avLst/>
          </a:prstGeom>
          <a:solidFill>
            <a:srgbClr val="111B2E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26" name="Shape 21"/>
          <p:cNvSpPr/>
          <p:nvPr/>
        </p:nvSpPr>
        <p:spPr>
          <a:xfrm>
            <a:off x="4800600" y="3977640"/>
            <a:ext cx="54864" cy="868680"/>
          </a:xfrm>
          <a:prstGeom prst="rect">
            <a:avLst/>
          </a:prstGeom>
          <a:solidFill>
            <a:srgbClr val="F59E0B"/>
          </a:solidFill>
          <a:ln/>
        </p:spPr>
      </p:sp>
      <p:pic>
        <p:nvPicPr>
          <p:cNvPr id="2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1768" y="4114800"/>
            <a:ext cx="256032" cy="256032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5394960" y="4050792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Intelligence</a:t>
            </a:r>
            <a:endParaRPr lang="en-US" sz="1100" dirty="0"/>
          </a:p>
        </p:txBody>
      </p:sp>
      <p:sp>
        <p:nvSpPr>
          <p:cNvPr id="29" name="Text 23"/>
          <p:cNvSpPr/>
          <p:nvPr/>
        </p:nvSpPr>
        <p:spPr>
          <a:xfrm>
            <a:off x="5394960" y="4343400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Whale movements, token flows, liquidity shifts — power analytics products with live classified data.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B82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APPLICATION 3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59436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Premium Data Products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548640" y="11887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 raw blockchain into revenue-generating data services.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48640" y="1737360"/>
            <a:ext cx="3794760" cy="2743200"/>
          </a:xfrm>
          <a:prstGeom prst="rect">
            <a:avLst/>
          </a:prstGeom>
          <a:solidFill>
            <a:srgbClr val="111B2E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48640" y="1737360"/>
            <a:ext cx="3794760" cy="36576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18745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B82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DATA AVAILABLE TODAY</a:t>
            </a:r>
            <a:endParaRPr lang="en-US" sz="1000" dirty="0"/>
          </a:p>
        </p:txBody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2304288"/>
            <a:ext cx="201168" cy="201168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097280" y="2286000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Ethereum Mainnet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1097280" y="2514600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Genesis to tip  ·  ~1.2 TB</a:t>
            </a:r>
            <a:endParaRPr lang="en-US" sz="950" dirty="0"/>
          </a:p>
        </p:txBody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2944368"/>
            <a:ext cx="201168" cy="20116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097280" y="2926080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BSC (Binance Smart Chain)</a:t>
            </a:r>
            <a:endParaRPr lang="en-US" sz="1100" dirty="0"/>
          </a:p>
        </p:txBody>
      </p:sp>
      <p:sp>
        <p:nvSpPr>
          <p:cNvPr id="14" name="Text 10"/>
          <p:cNvSpPr/>
          <p:nvPr/>
        </p:nvSpPr>
        <p:spPr>
          <a:xfrm>
            <a:off x="1097280" y="3154680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Genesis to tip  ·  ~1.5 TB</a:t>
            </a:r>
            <a:endParaRPr lang="en-US" sz="950" dirty="0"/>
          </a:p>
        </p:txBody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3584448"/>
            <a:ext cx="201168" cy="201168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097280" y="3566160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L2 (Coinbase)</a:t>
            </a:r>
            <a:endParaRPr lang="en-US" sz="1100" dirty="0"/>
          </a:p>
        </p:txBody>
      </p:sp>
      <p:sp>
        <p:nvSpPr>
          <p:cNvPr id="17" name="Text 12"/>
          <p:cNvSpPr/>
          <p:nvPr/>
        </p:nvSpPr>
        <p:spPr>
          <a:xfrm>
            <a:off x="1097280" y="3794760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Genesis to tip  ·  ~500 GB</a:t>
            </a:r>
            <a:endParaRPr lang="en-US" sz="950" dirty="0"/>
          </a:p>
        </p:txBody>
      </p:sp>
      <p:sp>
        <p:nvSpPr>
          <p:cNvPr id="18" name="Text 13"/>
          <p:cNvSpPr/>
          <p:nvPr/>
        </p:nvSpPr>
        <p:spPr>
          <a:xfrm>
            <a:off x="777240" y="388620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3.2 TB total — compressed, queryable, ready to deploy.</a:t>
            </a:r>
            <a:endParaRPr lang="en-US" sz="1000" dirty="0"/>
          </a:p>
        </p:txBody>
      </p:sp>
      <p:sp>
        <p:nvSpPr>
          <p:cNvPr id="19" name="Shape 14"/>
          <p:cNvSpPr/>
          <p:nvPr/>
        </p:nvSpPr>
        <p:spPr>
          <a:xfrm>
            <a:off x="4800600" y="1737360"/>
            <a:ext cx="3794760" cy="2743200"/>
          </a:xfrm>
          <a:prstGeom prst="rect">
            <a:avLst/>
          </a:prstGeom>
          <a:solidFill>
            <a:srgbClr val="111B2E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4800600" y="1737360"/>
            <a:ext cx="3794760" cy="36576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1" name="Text 16"/>
          <p:cNvSpPr/>
          <p:nvPr/>
        </p:nvSpPr>
        <p:spPr>
          <a:xfrm>
            <a:off x="5029200" y="18745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REVENUE MODELS</a:t>
            </a:r>
            <a:endParaRPr lang="en-US" sz="1000" dirty="0"/>
          </a:p>
        </p:txBody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2304288"/>
            <a:ext cx="201168" cy="201168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5349240" y="2286000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Archive Data Licensing</a:t>
            </a:r>
            <a:endParaRPr lang="en-US" sz="1100" dirty="0"/>
          </a:p>
        </p:txBody>
      </p:sp>
      <p:sp>
        <p:nvSpPr>
          <p:cNvPr id="24" name="Text 18"/>
          <p:cNvSpPr/>
          <p:nvPr/>
        </p:nvSpPr>
        <p:spPr>
          <a:xfrm>
            <a:off x="5349240" y="2542032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chain history as compressed parquet. One-time purchase or subscription.</a:t>
            </a:r>
            <a:endParaRPr lang="en-US" sz="950" dirty="0"/>
          </a:p>
        </p:txBody>
      </p:sp>
      <p:pic>
        <p:nvPicPr>
          <p:cNvPr id="2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0" y="3081528"/>
            <a:ext cx="201168" cy="201168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5349240" y="3063240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Query-as-a-Service</a:t>
            </a:r>
            <a:endParaRPr lang="en-US" sz="1100" dirty="0"/>
          </a:p>
        </p:txBody>
      </p:sp>
      <p:sp>
        <p:nvSpPr>
          <p:cNvPr id="27" name="Text 20"/>
          <p:cNvSpPr/>
          <p:nvPr/>
        </p:nvSpPr>
        <p:spPr>
          <a:xfrm>
            <a:off x="5349240" y="3319272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Hosted API for historical queries. Undercut incumbents by 50-70% with 100x the speed.</a:t>
            </a:r>
            <a:endParaRPr lang="en-US" sz="950" dirty="0"/>
          </a:p>
        </p:txBody>
      </p:sp>
      <p:pic>
        <p:nvPicPr>
          <p:cNvPr id="28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200" y="3858768"/>
            <a:ext cx="201168" cy="201168"/>
          </a:xfrm>
          <a:prstGeom prst="rect">
            <a:avLst/>
          </a:prstGeom>
        </p:spPr>
      </p:pic>
      <p:sp>
        <p:nvSpPr>
          <p:cNvPr id="29" name="Text 21"/>
          <p:cNvSpPr/>
          <p:nvPr/>
        </p:nvSpPr>
        <p:spPr>
          <a:xfrm>
            <a:off x="5349240" y="3840480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Data Feeds</a:t>
            </a:r>
            <a:endParaRPr lang="en-US" sz="1100" dirty="0"/>
          </a:p>
        </p:txBody>
      </p:sp>
      <p:sp>
        <p:nvSpPr>
          <p:cNvPr id="30" name="Text 22"/>
          <p:cNvSpPr/>
          <p:nvPr/>
        </p:nvSpPr>
        <p:spPr>
          <a:xfrm>
            <a:off x="5349240" y="4096512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filtered event streams. Compliance feeds, DeFi alerts, whale tracking.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0D4A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CREDIBILITY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59436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This Isn't Theory — It's Built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325880"/>
            <a:ext cx="3977640" cy="1280160"/>
          </a:xfrm>
          <a:prstGeom prst="rect">
            <a:avLst/>
          </a:prstGeom>
          <a:solidFill>
            <a:srgbClr val="111B2E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325880"/>
            <a:ext cx="54864" cy="1280160"/>
          </a:xfrm>
          <a:prstGeom prst="rect">
            <a:avLst/>
          </a:prstGeom>
          <a:solidFill>
            <a:srgbClr val="00D4AA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1463040"/>
            <a:ext cx="292608" cy="29260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234440" y="1435608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0D4A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3,300+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2651760" y="1481328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 Stars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777240" y="1920240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Shimmy — a Rust inference server adopted by developers worldwide. Proven systems delivery at scale.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4800600" y="1325880"/>
            <a:ext cx="3977640" cy="1280160"/>
          </a:xfrm>
          <a:prstGeom prst="rect">
            <a:avLst/>
          </a:prstGeom>
          <a:solidFill>
            <a:srgbClr val="111B2E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800600" y="1325880"/>
            <a:ext cx="54864" cy="1280160"/>
          </a:xfrm>
          <a:prstGeom prst="rect">
            <a:avLst/>
          </a:prstGeom>
          <a:solidFill>
            <a:srgbClr val="F59E0B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463040"/>
            <a:ext cx="292608" cy="292608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486400" y="1435608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F59E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5-16x</a:t>
            </a:r>
            <a:endParaRPr lang="en-US" sz="2200" dirty="0"/>
          </a:p>
        </p:txBody>
      </p:sp>
      <p:sp>
        <p:nvSpPr>
          <p:cNvPr id="15" name="Text 11"/>
          <p:cNvSpPr/>
          <p:nvPr/>
        </p:nvSpPr>
        <p:spPr>
          <a:xfrm>
            <a:off x="6903720" y="1481328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Validated Performance</a:t>
            </a:r>
            <a:endParaRPr lang="en-US" sz="1100" dirty="0"/>
          </a:p>
        </p:txBody>
      </p:sp>
      <p:sp>
        <p:nvSpPr>
          <p:cNvPr id="16" name="Text 12"/>
          <p:cNvSpPr/>
          <p:nvPr/>
        </p:nvSpPr>
        <p:spPr>
          <a:xfrm>
            <a:off x="5029200" y="1920240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Benchmarked FSE performance gains against traditional rule evaluation. Consistent and reproducible.</a:t>
            </a:r>
            <a:endParaRPr lang="en-US" sz="1000" dirty="0"/>
          </a:p>
        </p:txBody>
      </p:sp>
      <p:sp>
        <p:nvSpPr>
          <p:cNvPr id="17" name="Shape 13"/>
          <p:cNvSpPr/>
          <p:nvPr/>
        </p:nvSpPr>
        <p:spPr>
          <a:xfrm>
            <a:off x="548640" y="2880360"/>
            <a:ext cx="3977640" cy="1280160"/>
          </a:xfrm>
          <a:prstGeom prst="rect">
            <a:avLst/>
          </a:prstGeom>
          <a:solidFill>
            <a:srgbClr val="111B2E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548640" y="2880360"/>
            <a:ext cx="54864" cy="1280160"/>
          </a:xfrm>
          <a:prstGeom prst="rect">
            <a:avLst/>
          </a:prstGeom>
          <a:solidFill>
            <a:srgbClr val="3B82F6"/>
          </a:solidFill>
          <a:ln/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3017520"/>
            <a:ext cx="292608" cy="292608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1234440" y="2990088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3B82F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3.2 TB</a:t>
            </a:r>
            <a:endParaRPr lang="en-US" sz="2200" dirty="0"/>
          </a:p>
        </p:txBody>
      </p:sp>
      <p:sp>
        <p:nvSpPr>
          <p:cNvPr id="21" name="Text 16"/>
          <p:cNvSpPr/>
          <p:nvPr/>
        </p:nvSpPr>
        <p:spPr>
          <a:xfrm>
            <a:off x="2651760" y="3035808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Data</a:t>
            </a:r>
            <a:endParaRPr lang="en-US" sz="1100" dirty="0"/>
          </a:p>
        </p:txBody>
      </p:sp>
      <p:sp>
        <p:nvSpPr>
          <p:cNvPr id="22" name="Text 17"/>
          <p:cNvSpPr/>
          <p:nvPr/>
        </p:nvSpPr>
        <p:spPr>
          <a:xfrm>
            <a:off x="777240" y="3474720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blockchain history for Ethereum, BSC, and Base. Compressed, indexed, queryable today.</a:t>
            </a:r>
            <a:endParaRPr lang="en-US" sz="1000" dirty="0"/>
          </a:p>
        </p:txBody>
      </p:sp>
      <p:sp>
        <p:nvSpPr>
          <p:cNvPr id="23" name="Shape 18"/>
          <p:cNvSpPr/>
          <p:nvPr/>
        </p:nvSpPr>
        <p:spPr>
          <a:xfrm>
            <a:off x="4800600" y="2880360"/>
            <a:ext cx="3977640" cy="1280160"/>
          </a:xfrm>
          <a:prstGeom prst="rect">
            <a:avLst/>
          </a:prstGeom>
          <a:solidFill>
            <a:srgbClr val="111B2E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24" name="Shape 19"/>
          <p:cNvSpPr/>
          <p:nvPr/>
        </p:nvSpPr>
        <p:spPr>
          <a:xfrm>
            <a:off x="4800600" y="2880360"/>
            <a:ext cx="54864" cy="1280160"/>
          </a:xfrm>
          <a:prstGeom prst="rect">
            <a:avLst/>
          </a:prstGeom>
          <a:solidFill>
            <a:srgbClr val="00D4AA"/>
          </a:solidFill>
          <a:ln/>
        </p:spPr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3017520"/>
            <a:ext cx="292608" cy="292608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5486400" y="2990088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0D4A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Patent Filed</a:t>
            </a:r>
            <a:endParaRPr lang="en-US" sz="2200" dirty="0"/>
          </a:p>
        </p:txBody>
      </p:sp>
      <p:sp>
        <p:nvSpPr>
          <p:cNvPr id="27" name="Text 21"/>
          <p:cNvSpPr/>
          <p:nvPr/>
        </p:nvSpPr>
        <p:spPr>
          <a:xfrm>
            <a:off x="6903720" y="3035808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Protected IP</a:t>
            </a:r>
            <a:endParaRPr lang="en-US" sz="1100" dirty="0"/>
          </a:p>
        </p:txBody>
      </p:sp>
      <p:sp>
        <p:nvSpPr>
          <p:cNvPr id="28" name="Text 22"/>
          <p:cNvSpPr/>
          <p:nvPr/>
        </p:nvSpPr>
        <p:spPr>
          <a:xfrm>
            <a:off x="5029200" y="3474720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Provisional patent covers selector-first execution, compile-time fusion, value broadcast, and early exit.</a:t>
            </a:r>
            <a:endParaRPr lang="en-US" sz="1000" dirty="0"/>
          </a:p>
        </p:txBody>
      </p:sp>
      <p:sp>
        <p:nvSpPr>
          <p:cNvPr id="29" name="Shape 23"/>
          <p:cNvSpPr/>
          <p:nvPr/>
        </p:nvSpPr>
        <p:spPr>
          <a:xfrm>
            <a:off x="548640" y="4480560"/>
            <a:ext cx="8046720" cy="365760"/>
          </a:xfrm>
          <a:prstGeom prst="rect">
            <a:avLst/>
          </a:prstGeom>
          <a:solidFill>
            <a:srgbClr val="111B2E"/>
          </a:solidFill>
          <a:ln/>
        </p:spPr>
      </p:sp>
      <p:sp>
        <p:nvSpPr>
          <p:cNvPr id="30" name="Text 24"/>
          <p:cNvSpPr/>
          <p:nvPr/>
        </p:nvSpPr>
        <p:spPr>
          <a:xfrm>
            <a:off x="548640" y="448056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20+ years systems engineering  ·  USAF veteran  ·  Active security clearances  ·  IRS.gov Lead Developer  ·  VOSB certified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PARTNERSHIP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59436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How We Work Together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548640" y="11887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Flexible engagement models designed to create value for both sides.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48640" y="1737360"/>
            <a:ext cx="8046720" cy="914400"/>
          </a:xfrm>
          <a:prstGeom prst="rect">
            <a:avLst/>
          </a:prstGeom>
          <a:solidFill>
            <a:srgbClr val="111B2E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48640" y="1737360"/>
            <a:ext cx="54864" cy="914400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8" name="Text 6"/>
          <p:cNvSpPr/>
          <p:nvPr/>
        </p:nvSpPr>
        <p:spPr>
          <a:xfrm>
            <a:off x="868680" y="1783080"/>
            <a:ext cx="7498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License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68680" y="2029968"/>
            <a:ext cx="7498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 the FSE engine into your existing stack. Your deployment, your team, our technology. Includes compilation engine, query runtime, and columnar storage layer.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868680" y="2395728"/>
            <a:ext cx="7498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for: teams with infrastructure who want the performance edge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548640" y="2788920"/>
            <a:ext cx="8046720" cy="914400"/>
          </a:xfrm>
          <a:prstGeom prst="rect">
            <a:avLst/>
          </a:prstGeom>
          <a:solidFill>
            <a:srgbClr val="111B2E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548640" y="2788920"/>
            <a:ext cx="54864" cy="9144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3" name="Text 11"/>
          <p:cNvSpPr/>
          <p:nvPr/>
        </p:nvSpPr>
        <p:spPr>
          <a:xfrm>
            <a:off x="868680" y="2834640"/>
            <a:ext cx="7498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Managed Data Service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868680" y="3081528"/>
            <a:ext cx="7498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run the infrastructure. You get API access to fast historical data across every supported chain. No nodes to maintain, no storage overhead, no DevOps.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868680" y="3447288"/>
            <a:ext cx="7498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for: companies who want the data without operational burden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548640" y="3840480"/>
            <a:ext cx="8046720" cy="914400"/>
          </a:xfrm>
          <a:prstGeom prst="rect">
            <a:avLst/>
          </a:prstGeom>
          <a:solidFill>
            <a:srgbClr val="111B2E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48640" y="3840480"/>
            <a:ext cx="54864" cy="91440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8" name="Text 16"/>
          <p:cNvSpPr/>
          <p:nvPr/>
        </p:nvSpPr>
        <p:spPr>
          <a:xfrm>
            <a:off x="868680" y="3886200"/>
            <a:ext cx="7498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Partnership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868680" y="4133088"/>
            <a:ext cx="7498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Co-develop FSE applications for your domain. Joint roadmap, deep integration, favorable terms. Shape the product direction as an early partner.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868680" y="4498848"/>
            <a:ext cx="7498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for: companies building products on top of blockchain data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FSE — Redefining Blockchain Infrastructure</dc:title>
  <dc:subject>PptxGenJS Presentation</dc:subject>
  <dc:creator>Delta Zero Labs LLC</dc:creator>
  <cp:lastModifiedBy>Delta Zero Labs LLC</cp:lastModifiedBy>
  <cp:revision>1</cp:revision>
  <dcterms:created xsi:type="dcterms:W3CDTF">2026-02-25T20:45:47Z</dcterms:created>
  <dcterms:modified xsi:type="dcterms:W3CDTF">2026-02-25T20:45:47Z</dcterms:modified>
</cp:coreProperties>
</file>